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105" d="100"/>
          <a:sy n="105" d="100"/>
        </p:scale>
        <p:origin x="21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40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8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127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71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2634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55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098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65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16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966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5768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E29A5-AEC6-40FF-A9AC-C9A825D37694}" type="datetimeFigureOut">
              <a:rPr lang="hu-HU" smtClean="0"/>
              <a:t>2022. 06. 03.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7B6FCE6-7A74-49CE-B197-B122520BA287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611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microsoft.com/office/2007/relationships/hdphoto" Target="../media/hdphoto1.wdp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5B6562-3211-4A95-8E11-476E3A8CC8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413" y="949325"/>
            <a:ext cx="11245174" cy="2479675"/>
          </a:xfrm>
        </p:spPr>
        <p:txBody>
          <a:bodyPr>
            <a:normAutofit fontScale="90000"/>
          </a:bodyPr>
          <a:lstStyle/>
          <a:p>
            <a:r>
              <a:rPr lang="hu-HU" dirty="0"/>
              <a:t>Prototípus, termék, technológia- és szolgáltatásfejlesztés </a:t>
            </a:r>
            <a:r>
              <a:rPr lang="hu-HU" b="1" dirty="0"/>
              <a:t>GINOP-2.1.7-15-2016-01076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77F75573-C10A-4774-9BE6-50866A7CF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4987" y="4468982"/>
            <a:ext cx="9144000" cy="1655762"/>
          </a:xfrm>
        </p:spPr>
        <p:txBody>
          <a:bodyPr>
            <a:normAutofit/>
          </a:bodyPr>
          <a:lstStyle/>
          <a:p>
            <a:r>
              <a:rPr lang="hu-HU" sz="3200" dirty="0"/>
              <a:t>Kerekasztal beszélgetés</a:t>
            </a:r>
          </a:p>
        </p:txBody>
      </p:sp>
    </p:spTree>
    <p:extLst>
      <p:ext uri="{BB962C8B-B14F-4D97-AF65-F5344CB8AC3E}">
        <p14:creationId xmlns:p14="http://schemas.microsoft.com/office/powerpoint/2010/main" val="15878668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757A0F1-1C12-307E-9DDA-693788A88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72" y="1877568"/>
            <a:ext cx="5706400" cy="380273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69CB3E8-333B-C7C2-65E0-9EF665511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730" y="1877568"/>
            <a:ext cx="5706400" cy="380273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3C3B61E5-208B-151C-EC12-3F4DD03C8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254" y="156464"/>
            <a:ext cx="2531491" cy="149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43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>
            <a:extLst>
              <a:ext uri="{FF2B5EF4-FFF2-40B4-BE49-F238E27FC236}">
                <a16:creationId xmlns:a16="http://schemas.microsoft.com/office/drawing/2014/main" id="{D1C86F46-D5D1-CDE8-43FC-D1A2B4E88F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5" t="21864" r="31963" b="35063"/>
          <a:stretch/>
        </p:blipFill>
        <p:spPr>
          <a:xfrm>
            <a:off x="2059008" y="1758286"/>
            <a:ext cx="1908000" cy="203933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D4AFA8FD-C104-C0B7-4D63-2F30983A0B60}"/>
              </a:ext>
            </a:extLst>
          </p:cNvPr>
          <p:cNvSpPr txBox="1"/>
          <p:nvPr/>
        </p:nvSpPr>
        <p:spPr>
          <a:xfrm>
            <a:off x="3967008" y="2938272"/>
            <a:ext cx="5096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/>
              <a:t>ÖSZÖNJÜK A FIGYELMET!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017355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4B7CB6BE-A868-4524-8A09-4A930683DE10}"/>
              </a:ext>
            </a:extLst>
          </p:cNvPr>
          <p:cNvSpPr txBox="1"/>
          <p:nvPr/>
        </p:nvSpPr>
        <p:spPr>
          <a:xfrm>
            <a:off x="940037" y="734938"/>
            <a:ext cx="10442961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Programterv</a:t>
            </a:r>
          </a:p>
          <a:p>
            <a:pPr algn="ctr"/>
            <a:endParaRPr lang="hu-HU" b="1" dirty="0"/>
          </a:p>
          <a:p>
            <a:pPr algn="ctr"/>
            <a:endParaRPr lang="hu-HU" b="1" dirty="0"/>
          </a:p>
          <a:p>
            <a:pPr algn="ctr"/>
            <a:endParaRPr lang="hu-HU" b="1" dirty="0"/>
          </a:p>
          <a:p>
            <a:endParaRPr lang="hu-HU" dirty="0"/>
          </a:p>
          <a:p>
            <a:pPr marL="285750" lvl="0" indent="-285750">
              <a:buFontTx/>
              <a:buChar char="-"/>
            </a:pPr>
            <a:r>
              <a:rPr lang="hu-HU" dirty="0"/>
              <a:t>09.00-09.10 Üdvözlés, bevezetés (Verle Zoltán, cégvezető)</a:t>
            </a:r>
          </a:p>
          <a:p>
            <a:pPr lvl="0"/>
            <a:endParaRPr lang="hu-HU" dirty="0"/>
          </a:p>
          <a:p>
            <a:pPr marL="285750" lvl="0" indent="-285750">
              <a:buFontTx/>
              <a:buChar char="-"/>
            </a:pPr>
            <a:r>
              <a:rPr lang="hu-HU" dirty="0"/>
              <a:t>09.10-09.30 A fejlesztéshez vezető út (Verle Zoltán, cégvezető)</a:t>
            </a:r>
          </a:p>
          <a:p>
            <a:pPr lvl="0"/>
            <a:endParaRPr lang="hu-HU" dirty="0"/>
          </a:p>
          <a:p>
            <a:pPr marL="285750" lvl="0" indent="-285750">
              <a:buFontTx/>
              <a:buChar char="-"/>
            </a:pPr>
            <a:r>
              <a:rPr lang="hu-HU" dirty="0"/>
              <a:t>09.35-10.30 Fejlesztés szakmai ismertetése (Verle Zoltán, cégvezető)</a:t>
            </a:r>
          </a:p>
          <a:p>
            <a:pPr lvl="0"/>
            <a:endParaRPr lang="hu-HU" dirty="0"/>
          </a:p>
          <a:p>
            <a:pPr marL="285750" lvl="0" indent="-285750">
              <a:buFontTx/>
              <a:buChar char="-"/>
            </a:pPr>
            <a:r>
              <a:rPr lang="hu-HU" dirty="0"/>
              <a:t>10.30-11.00 Fejlesztés kihívásai (</a:t>
            </a:r>
            <a:r>
              <a:rPr lang="hu-HU" dirty="0" err="1"/>
              <a:t>Szentgyörgyváry</a:t>
            </a:r>
            <a:r>
              <a:rPr lang="hu-HU" dirty="0"/>
              <a:t> Gábor, termelés vezető)</a:t>
            </a:r>
          </a:p>
          <a:p>
            <a:pPr lvl="0"/>
            <a:endParaRPr lang="hu-HU" dirty="0"/>
          </a:p>
          <a:p>
            <a:pPr lvl="0"/>
            <a:r>
              <a:rPr lang="hu-HU" dirty="0"/>
              <a:t>-   11.00-12.00 Interaktív, kötetlen beszélgetés (Verle Zoltán, </a:t>
            </a:r>
            <a:r>
              <a:rPr lang="hu-HU" dirty="0" err="1"/>
              <a:t>Szentgyörgyváry</a:t>
            </a:r>
            <a:r>
              <a:rPr lang="hu-HU" dirty="0"/>
              <a:t> Gábor)</a:t>
            </a:r>
          </a:p>
        </p:txBody>
      </p:sp>
    </p:spTree>
    <p:extLst>
      <p:ext uri="{BB962C8B-B14F-4D97-AF65-F5344CB8AC3E}">
        <p14:creationId xmlns:p14="http://schemas.microsoft.com/office/powerpoint/2010/main" val="923468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8EF9DB45-8A1E-482C-8BB2-74AD69AAE347}"/>
              </a:ext>
            </a:extLst>
          </p:cNvPr>
          <p:cNvSpPr txBox="1"/>
          <p:nvPr/>
        </p:nvSpPr>
        <p:spPr>
          <a:xfrm>
            <a:off x="581114" y="487110"/>
            <a:ext cx="11194991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Üdvözlés – Bevezetés</a:t>
            </a:r>
          </a:p>
          <a:p>
            <a:endParaRPr lang="hu-HU" dirty="0"/>
          </a:p>
          <a:p>
            <a:r>
              <a:rPr lang="hu-HU" dirty="0"/>
              <a:t>A cég 2011 óta létezik, a teljes faipari szegmensben gyárt termékeket</a:t>
            </a:r>
          </a:p>
          <a:p>
            <a:endParaRPr lang="hu-HU" dirty="0"/>
          </a:p>
          <a:p>
            <a:r>
              <a:rPr lang="hu-HU" dirty="0"/>
              <a:t>Jellemző munkáink: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dirty="0"/>
              <a:t>-    konyhabútorok</a:t>
            </a:r>
          </a:p>
          <a:p>
            <a:pPr marL="285750" indent="-285750">
              <a:buFontTx/>
              <a:buChar char="-"/>
            </a:pPr>
            <a:r>
              <a:rPr lang="hu-HU" dirty="0"/>
              <a:t>irodabútorok</a:t>
            </a:r>
          </a:p>
          <a:p>
            <a:r>
              <a:rPr lang="hu-HU" dirty="0"/>
              <a:t>-   nappali, gyerek- és fürdőbútorok</a:t>
            </a:r>
          </a:p>
          <a:p>
            <a:pPr marL="285750" indent="-285750">
              <a:buFontTx/>
              <a:buChar char="-"/>
            </a:pPr>
            <a:r>
              <a:rPr lang="hu-HU" dirty="0">
                <a:effectLst/>
              </a:rPr>
              <a:t>falburkolatok, lépcsők, egyéb famunkák</a:t>
            </a:r>
          </a:p>
          <a:p>
            <a:pPr marL="285750" indent="-285750">
              <a:buFontTx/>
              <a:buChar char="-"/>
            </a:pPr>
            <a:r>
              <a:rPr lang="hu-HU" dirty="0"/>
              <a:t>teljes belsőépítészeti kivitelezések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r>
              <a:rPr lang="hu-HU" dirty="0"/>
              <a:t>Megrendelőink:</a:t>
            </a:r>
          </a:p>
          <a:p>
            <a:r>
              <a:rPr lang="hu-HU" dirty="0"/>
              <a:t>-    magánemberek, cégek, intézmények, generál kivitelezők</a:t>
            </a:r>
          </a:p>
          <a:p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F674AA79-B895-BA53-1159-4DB4A2F5C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97" y="3723618"/>
            <a:ext cx="2637155" cy="158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492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AD4AE1E0-BE2C-404C-9B2D-130BDC4D22C5}"/>
              </a:ext>
            </a:extLst>
          </p:cNvPr>
          <p:cNvSpPr txBox="1"/>
          <p:nvPr/>
        </p:nvSpPr>
        <p:spPr>
          <a:xfrm>
            <a:off x="581114" y="444381"/>
            <a:ext cx="10793338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A fejlesztéshez vezető út</a:t>
            </a:r>
          </a:p>
          <a:p>
            <a:pPr algn="ctr"/>
            <a:endParaRPr lang="hu-HU" sz="2800" b="1" dirty="0"/>
          </a:p>
          <a:p>
            <a:pPr algn="ctr"/>
            <a:endParaRPr lang="hu-HU" sz="2800" b="1" dirty="0"/>
          </a:p>
          <a:p>
            <a:pPr algn="ctr"/>
            <a:endParaRPr lang="hu-HU" sz="2800" b="1" dirty="0"/>
          </a:p>
          <a:p>
            <a:pPr algn="ctr"/>
            <a:endParaRPr lang="hu-HU" b="1" dirty="0"/>
          </a:p>
          <a:p>
            <a:pPr marL="285750" indent="-285750">
              <a:buFontTx/>
              <a:buChar char="-"/>
            </a:pPr>
            <a:r>
              <a:rPr lang="hu-HU" dirty="0"/>
              <a:t>A bútorgyártás mellett  mindig fontos volt az </a:t>
            </a:r>
            <a:r>
              <a:rPr lang="hu-HU" dirty="0" err="1"/>
              <a:t>innovácó</a:t>
            </a:r>
            <a:r>
              <a:rPr lang="hu-HU" dirty="0"/>
              <a:t>, új termékek fejlesztése</a:t>
            </a:r>
          </a:p>
          <a:p>
            <a:pPr marL="285750" indent="-285750">
              <a:buFontTx/>
              <a:buChar char="-"/>
            </a:pPr>
            <a:r>
              <a:rPr lang="hu-HU" dirty="0"/>
              <a:t>Figyeltük az egyéb területek igényeit</a:t>
            </a:r>
          </a:p>
          <a:p>
            <a:pPr marL="285750" indent="-285750">
              <a:buFontTx/>
              <a:buChar char="-"/>
            </a:pPr>
            <a:r>
              <a:rPr lang="hu-HU" dirty="0"/>
              <a:t>A játékgyártásnak hagyományosan része a fajátékok különböző típusai</a:t>
            </a:r>
          </a:p>
          <a:p>
            <a:pPr marL="285750" indent="-285750">
              <a:buFontTx/>
              <a:buChar char="-"/>
            </a:pPr>
            <a:r>
              <a:rPr lang="hu-HU" dirty="0"/>
              <a:t>A fa építőjátékok előnyei és hátrányai foglalkoztattak</a:t>
            </a:r>
          </a:p>
          <a:p>
            <a:pPr marL="285750" indent="-285750">
              <a:buFontTx/>
              <a:buChar char="-"/>
            </a:pPr>
            <a:r>
              <a:rPr lang="hu-HU" dirty="0"/>
              <a:t>A piacon lévő játékok vagy nem összekapcsolhatóak (különböző méretű formájú fa elemek </a:t>
            </a:r>
            <a:r>
              <a:rPr lang="hu-HU" dirty="0" err="1"/>
              <a:t>rakásolva</a:t>
            </a:r>
            <a:r>
              <a:rPr lang="hu-HU" dirty="0"/>
              <a:t>) vagy nem szétszedhetőek (ragasztással rögzítettek)</a:t>
            </a:r>
          </a:p>
          <a:p>
            <a:pPr marL="285750" indent="-285750">
              <a:buFontTx/>
              <a:buChar char="-"/>
            </a:pPr>
            <a:r>
              <a:rPr lang="hu-HU" dirty="0"/>
              <a:t>Az ötlet az volt, hogy összekapcsolható, de mégis könnyen szétszedhető játékot alkossunk</a:t>
            </a:r>
          </a:p>
          <a:p>
            <a:pPr marL="285750" indent="-285750">
              <a:buFontTx/>
              <a:buChar char="-"/>
            </a:pPr>
            <a:r>
              <a:rPr lang="hu-HU" dirty="0"/>
              <a:t>Ebben a formának és a kapcsolódást segítő megoldásnak a létrehozása volt a fejlesztés lényege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56519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2E243ED-3982-4056-8BC0-9FFB10B1C727}"/>
              </a:ext>
            </a:extLst>
          </p:cNvPr>
          <p:cNvSpPr txBox="1"/>
          <p:nvPr/>
        </p:nvSpPr>
        <p:spPr>
          <a:xfrm>
            <a:off x="387927" y="277091"/>
            <a:ext cx="1140690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/>
              <a:t>Fejlesztés szakmai ismertetése</a:t>
            </a:r>
          </a:p>
          <a:p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Faanyagok: tölgy, bükk, dió, éger, juhar	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Mágnesek: </a:t>
            </a:r>
            <a:r>
              <a:rPr lang="hu-HU" dirty="0" err="1"/>
              <a:t>neodym</a:t>
            </a:r>
            <a:r>
              <a:rPr lang="hu-HU" dirty="0"/>
              <a:t> és ferrit mágnesek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Festékek: mágnesezhető festékek</a:t>
            </a:r>
          </a:p>
        </p:txBody>
      </p:sp>
      <p:pic>
        <p:nvPicPr>
          <p:cNvPr id="1028" name="Picture 4" descr="Eurowood tölgy alberta, kefélt felület 9,8mm vinylpadló">
            <a:extLst>
              <a:ext uri="{FF2B5EF4-FFF2-40B4-BE49-F238E27FC236}">
                <a16:creationId xmlns:a16="http://schemas.microsoft.com/office/drawing/2014/main" id="{E0391457-6D9B-78FF-67F0-0D746763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87" y="1442728"/>
            <a:ext cx="1194816" cy="1194816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0A881B7-DD69-579C-2C64-EA4179EB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138" y="1434600"/>
            <a:ext cx="1211072" cy="121107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uglans regia">
            <a:extLst>
              <a:ext uri="{FF2B5EF4-FFF2-40B4-BE49-F238E27FC236}">
                <a16:creationId xmlns:a16="http://schemas.microsoft.com/office/drawing/2014/main" id="{4274042A-843E-3311-9439-E8FAE5868C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045" y="1441705"/>
            <a:ext cx="1211072" cy="121107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lnus glutinosa">
            <a:extLst>
              <a:ext uri="{FF2B5EF4-FFF2-40B4-BE49-F238E27FC236}">
                <a16:creationId xmlns:a16="http://schemas.microsoft.com/office/drawing/2014/main" id="{9EFF1C26-A8F0-5AD7-D594-DDD0F9660A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2" r="1137"/>
          <a:stretch/>
        </p:blipFill>
        <p:spPr bwMode="auto">
          <a:xfrm>
            <a:off x="8471952" y="1441705"/>
            <a:ext cx="1241522" cy="121107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anadai Juhar | Furnér | veneer-world.com">
            <a:extLst>
              <a:ext uri="{FF2B5EF4-FFF2-40B4-BE49-F238E27FC236}">
                <a16:creationId xmlns:a16="http://schemas.microsoft.com/office/drawing/2014/main" id="{C60E7C35-DACA-015E-C9D1-686FD441A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309" y="1441705"/>
            <a:ext cx="1241522" cy="124152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ágnesek - NeoMagnet">
            <a:extLst>
              <a:ext uri="{FF2B5EF4-FFF2-40B4-BE49-F238E27FC236}">
                <a16:creationId xmlns:a16="http://schemas.microsoft.com/office/drawing/2014/main" id="{98B52B00-C832-EF87-C212-465F2C3BF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87" y="3101879"/>
            <a:ext cx="1211072" cy="1211072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eodímium mágnes (20 db) - Okos Falfesték">
            <a:extLst>
              <a:ext uri="{FF2B5EF4-FFF2-40B4-BE49-F238E27FC236}">
                <a16:creationId xmlns:a16="http://schemas.microsoft.com/office/drawing/2014/main" id="{2BE6C55A-A75F-2CD2-4CE1-A21AD94F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45" y="3111054"/>
            <a:ext cx="1613367" cy="1210025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zuper erős neodímium mágnes - 40 x 40 x 20 mm | ShipGratis.hu">
            <a:extLst>
              <a:ext uri="{FF2B5EF4-FFF2-40B4-BE49-F238E27FC236}">
                <a16:creationId xmlns:a16="http://schemas.microsoft.com/office/drawing/2014/main" id="{E102A8CD-1AB2-DDD9-8E58-207DB5CF3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699" y="3102926"/>
            <a:ext cx="1218153" cy="1218153"/>
          </a:xfrm>
          <a:prstGeom prst="rect">
            <a:avLst/>
          </a:prstGeom>
          <a:noFill/>
          <a:ln w="222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D18x3 mm. Ferrit korong mágnes - Brutál erős Neodym mágnesek">
            <a:extLst>
              <a:ext uri="{FF2B5EF4-FFF2-40B4-BE49-F238E27FC236}">
                <a16:creationId xmlns:a16="http://schemas.microsoft.com/office/drawing/2014/main" id="{F617BE6B-1E60-AC45-6993-C6C07FC1D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39" y="3102926"/>
            <a:ext cx="1473074" cy="1210025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agnetic (mágnesezhető festék) 0,5L">
            <a:extLst>
              <a:ext uri="{FF2B5EF4-FFF2-40B4-BE49-F238E27FC236}">
                <a16:creationId xmlns:a16="http://schemas.microsoft.com/office/drawing/2014/main" id="{4049A620-CCBC-6346-9262-280B18A2E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487" y="4572526"/>
            <a:ext cx="1211073" cy="1211073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57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18A0174E-4569-4441-ACBD-5912D936898A}"/>
              </a:ext>
            </a:extLst>
          </p:cNvPr>
          <p:cNvSpPr txBox="1"/>
          <p:nvPr/>
        </p:nvSpPr>
        <p:spPr>
          <a:xfrm>
            <a:off x="554182" y="387927"/>
            <a:ext cx="108989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/>
              <a:t>Forma kialakítása (tervek)</a:t>
            </a:r>
          </a:p>
          <a:p>
            <a:pPr marL="285750" indent="-285750">
              <a:buFontTx/>
              <a:buChar char="-"/>
            </a:pPr>
            <a:r>
              <a:rPr lang="hu-HU" dirty="0"/>
              <a:t>Ideális méret kiválasztása</a:t>
            </a:r>
          </a:p>
          <a:p>
            <a:pPr marL="285750" indent="-285750">
              <a:buFontTx/>
              <a:buChar char="-"/>
            </a:pPr>
            <a:r>
              <a:rPr lang="hu-HU" dirty="0"/>
              <a:t>Faanyag kiválasztása (megmunkálhatóság, tartósság)</a:t>
            </a:r>
          </a:p>
          <a:p>
            <a:pPr marL="285750" indent="-285750">
              <a:buFontTx/>
              <a:buChar char="-"/>
            </a:pPr>
            <a:r>
              <a:rPr lang="hu-HU" dirty="0"/>
              <a:t>Kapcsolódási mód kiválasztása (festék, mágnes)</a:t>
            </a:r>
          </a:p>
          <a:p>
            <a:pPr marL="285750" indent="-285750">
              <a:buFontTx/>
              <a:buChar char="-"/>
            </a:pPr>
            <a:r>
              <a:rPr lang="hu-HU" dirty="0"/>
              <a:t>Kísérletezés a mágnesezhetőséggel</a:t>
            </a:r>
          </a:p>
          <a:p>
            <a:pPr marL="285750" indent="-285750">
              <a:buFontTx/>
              <a:buChar char="-"/>
            </a:pPr>
            <a:r>
              <a:rPr lang="hu-HU" dirty="0"/>
              <a:t>Mágnes méretek tesztelése</a:t>
            </a:r>
          </a:p>
          <a:p>
            <a:pPr marL="285750" indent="-285750">
              <a:buFontTx/>
              <a:buChar char="-"/>
            </a:pPr>
            <a:r>
              <a:rPr lang="hu-HU" dirty="0"/>
              <a:t>Mágnes erősség tesztelése</a:t>
            </a:r>
          </a:p>
          <a:p>
            <a:pPr marL="285750" indent="-285750">
              <a:buFontTx/>
              <a:buChar char="-"/>
            </a:pPr>
            <a:r>
              <a:rPr lang="hu-HU" dirty="0"/>
              <a:t>Használati tesztek (gyermekek)</a:t>
            </a:r>
          </a:p>
          <a:p>
            <a:pPr marL="285750" indent="-285750">
              <a:buFontTx/>
              <a:buChar char="-"/>
            </a:pPr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A06F0FD-79ED-E656-8DD7-ECA46009C4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2" t="1108" r="14173" b="-1092"/>
          <a:stretch/>
        </p:blipFill>
        <p:spPr>
          <a:xfrm rot="16200000">
            <a:off x="6462000" y="-306000"/>
            <a:ext cx="1116000" cy="223200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BC168A6-5B2D-6F22-72FC-A3627F15C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885" y="287914"/>
            <a:ext cx="2405275" cy="218726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19222FCC-9B54-9C73-FFE5-789A44653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3510774"/>
            <a:ext cx="3320577" cy="219905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DBD21D17-8CED-D9C8-DC86-0A7329BE0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5" y="3882669"/>
            <a:ext cx="2741845" cy="182716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BF794F7A-03AB-B957-665B-3FEB9D6D2D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8" r="1561"/>
          <a:stretch/>
        </p:blipFill>
        <p:spPr>
          <a:xfrm>
            <a:off x="4769856" y="1925321"/>
            <a:ext cx="1872000" cy="15774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859B2917-706C-082C-AD69-C35C735168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692" y="2914540"/>
            <a:ext cx="2096468" cy="2795291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1649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955C39EA-EE32-4C9D-8640-A56D5235719F}"/>
              </a:ext>
            </a:extLst>
          </p:cNvPr>
          <p:cNvSpPr txBox="1"/>
          <p:nvPr/>
        </p:nvSpPr>
        <p:spPr>
          <a:xfrm>
            <a:off x="4563502" y="155280"/>
            <a:ext cx="3064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/>
              <a:t>Beszerzett gépek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1E645660-34E9-F304-C8EF-E1620E27F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6" y="475719"/>
            <a:ext cx="3653351" cy="274001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070C9E9-EE84-60D2-EA0F-B70BFBD1E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27" y="3754473"/>
            <a:ext cx="3810225" cy="2857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FED27E6E-FABA-3196-F299-12872AB9A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95" y="416890"/>
            <a:ext cx="3810225" cy="285766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301F9135-B4D2-5A1C-DE3A-50E88985F7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317" y="3588935"/>
            <a:ext cx="2072259" cy="276301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A7FB7399-238F-89A2-08A5-3E4F250C03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326" y="825923"/>
            <a:ext cx="2072259" cy="2763012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0F22D58F-C7ED-9660-7A54-1BA9EFF21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477" y="3583442"/>
            <a:ext cx="2072260" cy="276301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92980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2450B629-1B34-4E05-9380-A5DE55EE3F90}"/>
              </a:ext>
            </a:extLst>
          </p:cNvPr>
          <p:cNvSpPr txBox="1"/>
          <p:nvPr/>
        </p:nvSpPr>
        <p:spPr>
          <a:xfrm>
            <a:off x="7332934" y="883670"/>
            <a:ext cx="333506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Infokommunikáció</a:t>
            </a:r>
            <a:endParaRPr lang="hu-HU" sz="2800" dirty="0"/>
          </a:p>
          <a:p>
            <a:endParaRPr lang="hu-HU" dirty="0"/>
          </a:p>
          <a:p>
            <a:endParaRPr lang="hu-HU" dirty="0"/>
          </a:p>
          <a:p>
            <a:pPr marL="285750" indent="-285750">
              <a:buFontTx/>
              <a:buChar char="-"/>
            </a:pPr>
            <a:r>
              <a:rPr lang="hu-HU" dirty="0"/>
              <a:t>Adatok tárolása</a:t>
            </a:r>
          </a:p>
          <a:p>
            <a:pPr marL="285750" indent="-285750">
              <a:buFontTx/>
              <a:buChar char="-"/>
            </a:pPr>
            <a:r>
              <a:rPr lang="hu-HU" dirty="0"/>
              <a:t>Tervezés</a:t>
            </a:r>
          </a:p>
          <a:p>
            <a:pPr marL="285750" indent="-285750">
              <a:buFontTx/>
              <a:buChar char="-"/>
            </a:pPr>
            <a:r>
              <a:rPr lang="hu-HU" dirty="0"/>
              <a:t>Anyag- és eszközbeszerzés</a:t>
            </a:r>
          </a:p>
          <a:p>
            <a:pPr marL="285750" indent="-285750">
              <a:buFontTx/>
              <a:buChar char="-"/>
            </a:pPr>
            <a:r>
              <a:rPr lang="hu-HU" dirty="0"/>
              <a:t>Marketing</a:t>
            </a: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  <a:p>
            <a:endParaRPr lang="hu-HU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A98237B9-C522-F441-904F-E45973F382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44" y="1024128"/>
            <a:ext cx="5429504" cy="407212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16694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C65D4405-94A8-40C6-BF8D-4D4195B76B00}"/>
              </a:ext>
            </a:extLst>
          </p:cNvPr>
          <p:cNvSpPr txBox="1"/>
          <p:nvPr/>
        </p:nvSpPr>
        <p:spPr>
          <a:xfrm>
            <a:off x="4940531" y="315145"/>
            <a:ext cx="2310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err="1"/>
              <a:t>Klappo</a:t>
            </a:r>
            <a:r>
              <a:rPr lang="hu-HU" sz="2800" dirty="0"/>
              <a:t> fajáték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300FC712-6D52-3FC4-DDF4-2F71FFAB3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t="20336" r="17090" b="1965"/>
          <a:stretch/>
        </p:blipFill>
        <p:spPr>
          <a:xfrm>
            <a:off x="252902" y="1041332"/>
            <a:ext cx="2093633" cy="1709088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21FEC390-DD36-507A-2805-8BC6AEF41F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4" t="9923" r="11355" b="1608"/>
          <a:stretch/>
        </p:blipFill>
        <p:spPr>
          <a:xfrm>
            <a:off x="2640343" y="1048557"/>
            <a:ext cx="2116015" cy="170908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FFD65B8F-DCDA-0332-8F1A-AC4C1E0BB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4" r="13156"/>
          <a:stretch/>
        </p:blipFill>
        <p:spPr>
          <a:xfrm>
            <a:off x="4986079" y="1034108"/>
            <a:ext cx="1872000" cy="172353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2B7C661F-1538-E2BF-6242-176FBAE988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2" r="17850"/>
          <a:stretch/>
        </p:blipFill>
        <p:spPr>
          <a:xfrm>
            <a:off x="7143567" y="1034108"/>
            <a:ext cx="1584000" cy="1723537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55A440C6-E3EE-8DBE-73AC-5DE55053B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560" y="1026884"/>
            <a:ext cx="2586289" cy="1723536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4" name="Kép 23">
            <a:extLst>
              <a:ext uri="{FF2B5EF4-FFF2-40B4-BE49-F238E27FC236}">
                <a16:creationId xmlns:a16="http://schemas.microsoft.com/office/drawing/2014/main" id="{830FF5E4-B346-8C00-56E3-423DD43F4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69" y="2982284"/>
            <a:ext cx="4383380" cy="2921079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26" name="Kép 25">
            <a:extLst>
              <a:ext uri="{FF2B5EF4-FFF2-40B4-BE49-F238E27FC236}">
                <a16:creationId xmlns:a16="http://schemas.microsoft.com/office/drawing/2014/main" id="{1E8E3111-7F24-EB9F-6FFC-1A321DAE59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902" y="2964104"/>
            <a:ext cx="4383472" cy="292114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30" name="Kép 29">
            <a:extLst>
              <a:ext uri="{FF2B5EF4-FFF2-40B4-BE49-F238E27FC236}">
                <a16:creationId xmlns:a16="http://schemas.microsoft.com/office/drawing/2014/main" id="{D9BA7A8F-D675-C353-7937-5DDF547788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967" y="2982223"/>
            <a:ext cx="2047908" cy="292114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3219257"/>
      </p:ext>
    </p:extLst>
  </p:cSld>
  <p:clrMapOvr>
    <a:masterClrMapping/>
  </p:clrMapOvr>
</p:sld>
</file>

<file path=ppt/theme/theme1.xml><?xml version="1.0" encoding="utf-8"?>
<a:theme xmlns:a="http://schemas.openxmlformats.org/drawingml/2006/main" name="Galéria">
  <a:themeElements>
    <a:clrScheme name="Galéri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éri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éri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{A3CD5C6E-0010-9842-8E17-DFD13FF53ED7}tf10001119</Template>
  <TotalTime>592</TotalTime>
  <Words>276</Words>
  <Application>Microsoft Macintosh PowerPoint</Application>
  <PresentationFormat>Szélesvásznú</PresentationFormat>
  <Paragraphs>77</Paragraphs>
  <Slides>11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Galéria</vt:lpstr>
      <vt:lpstr>Prototípus, termék, technológia- és szolgáltatásfejlesztés GINOP-2.1.7-15-2016-01076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Bolkovics László</dc:creator>
  <cp:lastModifiedBy>Zoltán Verle</cp:lastModifiedBy>
  <cp:revision>16</cp:revision>
  <dcterms:created xsi:type="dcterms:W3CDTF">2022-03-23T11:07:36Z</dcterms:created>
  <dcterms:modified xsi:type="dcterms:W3CDTF">2022-06-03T12:46:50Z</dcterms:modified>
</cp:coreProperties>
</file>